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769100" cy="9906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80AD"/>
    <a:srgbClr val="00DBD6"/>
    <a:srgbClr val="FF47FF"/>
    <a:srgbClr val="00E64D"/>
    <a:srgbClr val="0091C4"/>
    <a:srgbClr val="934BC9"/>
    <a:srgbClr val="96AD25"/>
    <a:srgbClr val="82226D"/>
    <a:srgbClr val="CCFF66"/>
    <a:srgbClr val="BF95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94" d="100"/>
          <a:sy n="94" d="100"/>
        </p:scale>
        <p:origin x="1138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35823" y="0"/>
            <a:ext cx="2933277" cy="49702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67" y="0"/>
            <a:ext cx="2933277" cy="49702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F57FC37-DCE8-4CD7-B8A7-043C623A2CD4}" type="datetimeFigureOut">
              <a:rPr lang="he-IL" smtClean="0"/>
              <a:t>ט"ו/אלול/תשפ"ב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55700" y="1238250"/>
            <a:ext cx="44577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6910" y="4767262"/>
            <a:ext cx="5415280" cy="3900488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35823" y="9408981"/>
            <a:ext cx="2933277" cy="497019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67" y="9408981"/>
            <a:ext cx="2933277" cy="497019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0FD2B2F-162A-45AE-B7A4-3A3AA637D17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8990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D2B2F-162A-45AE-B7A4-3A3AA637D17D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3999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560D-FED1-49FA-910B-3DDD0F64D8F6}" type="datetimeFigureOut">
              <a:rPr lang="he-IL" smtClean="0"/>
              <a:t>ט"ו/אלול/תשפ"ב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911C-7E4D-4DCD-8B58-8DF5882A5DB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7661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560D-FED1-49FA-910B-3DDD0F64D8F6}" type="datetimeFigureOut">
              <a:rPr lang="he-IL" smtClean="0"/>
              <a:t>ט"ו/אלול/תשפ"ב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911C-7E4D-4DCD-8B58-8DF5882A5DB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88514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560D-FED1-49FA-910B-3DDD0F64D8F6}" type="datetimeFigureOut">
              <a:rPr lang="he-IL" smtClean="0"/>
              <a:t>ט"ו/אלול/תשפ"ב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911C-7E4D-4DCD-8B58-8DF5882A5DB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6900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560D-FED1-49FA-910B-3DDD0F64D8F6}" type="datetimeFigureOut">
              <a:rPr lang="he-IL" smtClean="0"/>
              <a:t>ט"ו/אלול/תשפ"ב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911C-7E4D-4DCD-8B58-8DF5882A5DB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71148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560D-FED1-49FA-910B-3DDD0F64D8F6}" type="datetimeFigureOut">
              <a:rPr lang="he-IL" smtClean="0"/>
              <a:t>ט"ו/אלול/תשפ"ב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911C-7E4D-4DCD-8B58-8DF5882A5DB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5693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560D-FED1-49FA-910B-3DDD0F64D8F6}" type="datetimeFigureOut">
              <a:rPr lang="he-IL" smtClean="0"/>
              <a:t>ט"ו/אלול/תשפ"ב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911C-7E4D-4DCD-8B58-8DF5882A5DB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5071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560D-FED1-49FA-910B-3DDD0F64D8F6}" type="datetimeFigureOut">
              <a:rPr lang="he-IL" smtClean="0"/>
              <a:t>ט"ו/אלול/תשפ"ב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911C-7E4D-4DCD-8B58-8DF5882A5DB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3119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560D-FED1-49FA-910B-3DDD0F64D8F6}" type="datetimeFigureOut">
              <a:rPr lang="he-IL" smtClean="0"/>
              <a:t>ט"ו/אלול/תשפ"ב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911C-7E4D-4DCD-8B58-8DF5882A5DB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6081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560D-FED1-49FA-910B-3DDD0F64D8F6}" type="datetimeFigureOut">
              <a:rPr lang="he-IL" smtClean="0"/>
              <a:t>ט"ו/אלול/תשפ"ב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911C-7E4D-4DCD-8B58-8DF5882A5DB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9656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560D-FED1-49FA-910B-3DDD0F64D8F6}" type="datetimeFigureOut">
              <a:rPr lang="he-IL" smtClean="0"/>
              <a:t>ט"ו/אלול/תשפ"ב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911C-7E4D-4DCD-8B58-8DF5882A5DB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0589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560D-FED1-49FA-910B-3DDD0F64D8F6}" type="datetimeFigureOut">
              <a:rPr lang="he-IL" smtClean="0"/>
              <a:t>ט"ו/אלול/תשפ"ב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911C-7E4D-4DCD-8B58-8DF5882A5DB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5855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6560D-FED1-49FA-910B-3DDD0F64D8F6}" type="datetimeFigureOut">
              <a:rPr lang="he-IL" smtClean="0"/>
              <a:t>ט"ו/אלול/תשפ"ב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7911C-7E4D-4DCD-8B58-8DF5882A5DB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1373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עוגה 73">
            <a:extLst>
              <a:ext uri="{FF2B5EF4-FFF2-40B4-BE49-F238E27FC236}">
                <a16:creationId xmlns:a16="http://schemas.microsoft.com/office/drawing/2014/main" id="{43027ECE-26F9-45FC-8A19-EFBA1DFD714C}"/>
              </a:ext>
            </a:extLst>
          </p:cNvPr>
          <p:cNvSpPr/>
          <p:nvPr/>
        </p:nvSpPr>
        <p:spPr>
          <a:xfrm rot="18038435">
            <a:off x="5938700" y="1990962"/>
            <a:ext cx="2827505" cy="1454089"/>
          </a:xfrm>
          <a:custGeom>
            <a:avLst/>
            <a:gdLst>
              <a:gd name="connsiteX0" fmla="*/ 5341470 w 5341470"/>
              <a:gd name="connsiteY0" fmla="*/ 2732108 h 5464216"/>
              <a:gd name="connsiteX1" fmla="*/ 4856120 w 5341470"/>
              <a:gd name="connsiteY1" fmla="*/ 4302613 h 5464216"/>
              <a:gd name="connsiteX2" fmla="*/ 2670735 w 5341470"/>
              <a:gd name="connsiteY2" fmla="*/ 2732108 h 5464216"/>
              <a:gd name="connsiteX3" fmla="*/ 5341470 w 5341470"/>
              <a:gd name="connsiteY3" fmla="*/ 2732108 h 5464216"/>
              <a:gd name="connsiteX0" fmla="*/ 2866073 w 2866073"/>
              <a:gd name="connsiteY0" fmla="*/ 0 h 1570505"/>
              <a:gd name="connsiteX1" fmla="*/ 2380723 w 2866073"/>
              <a:gd name="connsiteY1" fmla="*/ 1570505 h 1570505"/>
              <a:gd name="connsiteX2" fmla="*/ 0 w 2866073"/>
              <a:gd name="connsiteY2" fmla="*/ 20034 h 1570505"/>
              <a:gd name="connsiteX3" fmla="*/ 2866073 w 2866073"/>
              <a:gd name="connsiteY3" fmla="*/ 0 h 1570505"/>
              <a:gd name="connsiteX0" fmla="*/ 2866073 w 2866073"/>
              <a:gd name="connsiteY0" fmla="*/ 0 h 1578200"/>
              <a:gd name="connsiteX1" fmla="*/ 2409844 w 2866073"/>
              <a:gd name="connsiteY1" fmla="*/ 1578200 h 1578200"/>
              <a:gd name="connsiteX2" fmla="*/ 0 w 2866073"/>
              <a:gd name="connsiteY2" fmla="*/ 20034 h 1578200"/>
              <a:gd name="connsiteX3" fmla="*/ 2866073 w 2866073"/>
              <a:gd name="connsiteY3" fmla="*/ 0 h 15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6073" h="1578200">
                <a:moveTo>
                  <a:pt x="2866073" y="0"/>
                </a:moveTo>
                <a:cubicBezTo>
                  <a:pt x="2866073" y="562113"/>
                  <a:pt x="2725706" y="1118239"/>
                  <a:pt x="2409844" y="1578200"/>
                </a:cubicBezTo>
                <a:lnTo>
                  <a:pt x="0" y="20034"/>
                </a:lnTo>
                <a:lnTo>
                  <a:pt x="2866073" y="0"/>
                </a:lnTo>
                <a:close/>
              </a:path>
            </a:pathLst>
          </a:custGeom>
          <a:solidFill>
            <a:srgbClr val="C3DA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4" name="אליפסה 3"/>
          <p:cNvSpPr/>
          <p:nvPr/>
        </p:nvSpPr>
        <p:spPr>
          <a:xfrm>
            <a:off x="3145726" y="692696"/>
            <a:ext cx="5640638" cy="5640638"/>
          </a:xfrm>
          <a:prstGeom prst="ellipse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5" name="עוגה 4"/>
          <p:cNvSpPr/>
          <p:nvPr/>
        </p:nvSpPr>
        <p:spPr>
          <a:xfrm>
            <a:off x="3132338" y="692696"/>
            <a:ext cx="5640638" cy="5640638"/>
          </a:xfrm>
          <a:prstGeom prst="pie">
            <a:avLst>
              <a:gd name="adj1" fmla="val 5310396"/>
              <a:gd name="adj2" fmla="val 7594708"/>
            </a:avLst>
          </a:prstGeom>
          <a:solidFill>
            <a:srgbClr val="FF4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7" name="עוגה 73"/>
          <p:cNvSpPr/>
          <p:nvPr/>
        </p:nvSpPr>
        <p:spPr>
          <a:xfrm rot="12146116">
            <a:off x="3565723" y="1455125"/>
            <a:ext cx="2841892" cy="1579362"/>
          </a:xfrm>
          <a:custGeom>
            <a:avLst/>
            <a:gdLst>
              <a:gd name="connsiteX0" fmla="*/ 5341470 w 5341470"/>
              <a:gd name="connsiteY0" fmla="*/ 2732108 h 5464216"/>
              <a:gd name="connsiteX1" fmla="*/ 4856120 w 5341470"/>
              <a:gd name="connsiteY1" fmla="*/ 4302613 h 5464216"/>
              <a:gd name="connsiteX2" fmla="*/ 2670735 w 5341470"/>
              <a:gd name="connsiteY2" fmla="*/ 2732108 h 5464216"/>
              <a:gd name="connsiteX3" fmla="*/ 5341470 w 5341470"/>
              <a:gd name="connsiteY3" fmla="*/ 2732108 h 5464216"/>
              <a:gd name="connsiteX0" fmla="*/ 2866073 w 2866073"/>
              <a:gd name="connsiteY0" fmla="*/ 0 h 1570505"/>
              <a:gd name="connsiteX1" fmla="*/ 2380723 w 2866073"/>
              <a:gd name="connsiteY1" fmla="*/ 1570505 h 1570505"/>
              <a:gd name="connsiteX2" fmla="*/ 0 w 2866073"/>
              <a:gd name="connsiteY2" fmla="*/ 20034 h 1570505"/>
              <a:gd name="connsiteX3" fmla="*/ 2866073 w 2866073"/>
              <a:gd name="connsiteY3" fmla="*/ 0 h 1570505"/>
              <a:gd name="connsiteX0" fmla="*/ 2866073 w 2866073"/>
              <a:gd name="connsiteY0" fmla="*/ 0 h 1578200"/>
              <a:gd name="connsiteX1" fmla="*/ 2409844 w 2866073"/>
              <a:gd name="connsiteY1" fmla="*/ 1578200 h 1578200"/>
              <a:gd name="connsiteX2" fmla="*/ 0 w 2866073"/>
              <a:gd name="connsiteY2" fmla="*/ 20034 h 1578200"/>
              <a:gd name="connsiteX3" fmla="*/ 2866073 w 2866073"/>
              <a:gd name="connsiteY3" fmla="*/ 0 h 1578200"/>
              <a:gd name="connsiteX0" fmla="*/ 2866073 w 2866073"/>
              <a:gd name="connsiteY0" fmla="*/ 0 h 1589175"/>
              <a:gd name="connsiteX1" fmla="*/ 2383460 w 2866073"/>
              <a:gd name="connsiteY1" fmla="*/ 1589175 h 1589175"/>
              <a:gd name="connsiteX2" fmla="*/ 0 w 2866073"/>
              <a:gd name="connsiteY2" fmla="*/ 20034 h 1589175"/>
              <a:gd name="connsiteX3" fmla="*/ 2866073 w 2866073"/>
              <a:gd name="connsiteY3" fmla="*/ 0 h 1589175"/>
              <a:gd name="connsiteX0" fmla="*/ 2866073 w 2866073"/>
              <a:gd name="connsiteY0" fmla="*/ 0 h 1599447"/>
              <a:gd name="connsiteX1" fmla="*/ 2408365 w 2866073"/>
              <a:gd name="connsiteY1" fmla="*/ 1599447 h 1599447"/>
              <a:gd name="connsiteX2" fmla="*/ 0 w 2866073"/>
              <a:gd name="connsiteY2" fmla="*/ 20034 h 1599447"/>
              <a:gd name="connsiteX3" fmla="*/ 2866073 w 2866073"/>
              <a:gd name="connsiteY3" fmla="*/ 0 h 1599447"/>
              <a:gd name="connsiteX0" fmla="*/ 2866073 w 2866073"/>
              <a:gd name="connsiteY0" fmla="*/ 0 h 1591744"/>
              <a:gd name="connsiteX1" fmla="*/ 2389686 w 2866073"/>
              <a:gd name="connsiteY1" fmla="*/ 1591744 h 1591744"/>
              <a:gd name="connsiteX2" fmla="*/ 0 w 2866073"/>
              <a:gd name="connsiteY2" fmla="*/ 20034 h 1591744"/>
              <a:gd name="connsiteX3" fmla="*/ 2866073 w 2866073"/>
              <a:gd name="connsiteY3" fmla="*/ 0 h 1591744"/>
              <a:gd name="connsiteX0" fmla="*/ 2866073 w 2866073"/>
              <a:gd name="connsiteY0" fmla="*/ 0 h 1601277"/>
              <a:gd name="connsiteX1" fmla="*/ 2403968 w 2866073"/>
              <a:gd name="connsiteY1" fmla="*/ 1601277 h 1601277"/>
              <a:gd name="connsiteX2" fmla="*/ 0 w 2866073"/>
              <a:gd name="connsiteY2" fmla="*/ 20034 h 1601277"/>
              <a:gd name="connsiteX3" fmla="*/ 2866073 w 2866073"/>
              <a:gd name="connsiteY3" fmla="*/ 0 h 1601277"/>
              <a:gd name="connsiteX0" fmla="*/ 2866073 w 2866073"/>
              <a:gd name="connsiteY0" fmla="*/ 0 h 1597970"/>
              <a:gd name="connsiteX1" fmla="*/ 2387119 w 2866073"/>
              <a:gd name="connsiteY1" fmla="*/ 1597970 h 1597970"/>
              <a:gd name="connsiteX2" fmla="*/ 0 w 2866073"/>
              <a:gd name="connsiteY2" fmla="*/ 20034 h 1597970"/>
              <a:gd name="connsiteX3" fmla="*/ 2866073 w 2866073"/>
              <a:gd name="connsiteY3" fmla="*/ 0 h 1597970"/>
              <a:gd name="connsiteX0" fmla="*/ 2866073 w 2866073"/>
              <a:gd name="connsiteY0" fmla="*/ 0 h 1582179"/>
              <a:gd name="connsiteX1" fmla="*/ 2375447 w 2866073"/>
              <a:gd name="connsiteY1" fmla="*/ 1582179 h 1582179"/>
              <a:gd name="connsiteX2" fmla="*/ 0 w 2866073"/>
              <a:gd name="connsiteY2" fmla="*/ 20034 h 1582179"/>
              <a:gd name="connsiteX3" fmla="*/ 2866073 w 2866073"/>
              <a:gd name="connsiteY3" fmla="*/ 0 h 1582179"/>
              <a:gd name="connsiteX0" fmla="*/ 2866073 w 2866073"/>
              <a:gd name="connsiteY0" fmla="*/ 0 h 1581128"/>
              <a:gd name="connsiteX1" fmla="*/ 2390470 w 2866073"/>
              <a:gd name="connsiteY1" fmla="*/ 1581128 h 1581128"/>
              <a:gd name="connsiteX2" fmla="*/ 0 w 2866073"/>
              <a:gd name="connsiteY2" fmla="*/ 20034 h 1581128"/>
              <a:gd name="connsiteX3" fmla="*/ 2866073 w 2866073"/>
              <a:gd name="connsiteY3" fmla="*/ 0 h 1581128"/>
              <a:gd name="connsiteX0" fmla="*/ 2866073 w 2866073"/>
              <a:gd name="connsiteY0" fmla="*/ 0 h 1592800"/>
              <a:gd name="connsiteX1" fmla="*/ 2374680 w 2866073"/>
              <a:gd name="connsiteY1" fmla="*/ 1592800 h 1592800"/>
              <a:gd name="connsiteX2" fmla="*/ 0 w 2866073"/>
              <a:gd name="connsiteY2" fmla="*/ 20034 h 1592800"/>
              <a:gd name="connsiteX3" fmla="*/ 2866073 w 2866073"/>
              <a:gd name="connsiteY3" fmla="*/ 0 h 159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6073" h="1592800">
                <a:moveTo>
                  <a:pt x="2866073" y="0"/>
                </a:moveTo>
                <a:cubicBezTo>
                  <a:pt x="2866073" y="562113"/>
                  <a:pt x="2690542" y="1132839"/>
                  <a:pt x="2374680" y="1592800"/>
                </a:cubicBezTo>
                <a:lnTo>
                  <a:pt x="0" y="20034"/>
                </a:lnTo>
                <a:lnTo>
                  <a:pt x="2866073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8" name="עוגה 73"/>
          <p:cNvSpPr/>
          <p:nvPr/>
        </p:nvSpPr>
        <p:spPr>
          <a:xfrm rot="14205712">
            <a:off x="4453156" y="1145314"/>
            <a:ext cx="2841892" cy="1564885"/>
          </a:xfrm>
          <a:custGeom>
            <a:avLst/>
            <a:gdLst>
              <a:gd name="connsiteX0" fmla="*/ 5341470 w 5341470"/>
              <a:gd name="connsiteY0" fmla="*/ 2732108 h 5464216"/>
              <a:gd name="connsiteX1" fmla="*/ 4856120 w 5341470"/>
              <a:gd name="connsiteY1" fmla="*/ 4302613 h 5464216"/>
              <a:gd name="connsiteX2" fmla="*/ 2670735 w 5341470"/>
              <a:gd name="connsiteY2" fmla="*/ 2732108 h 5464216"/>
              <a:gd name="connsiteX3" fmla="*/ 5341470 w 5341470"/>
              <a:gd name="connsiteY3" fmla="*/ 2732108 h 5464216"/>
              <a:gd name="connsiteX0" fmla="*/ 2866073 w 2866073"/>
              <a:gd name="connsiteY0" fmla="*/ 0 h 1570505"/>
              <a:gd name="connsiteX1" fmla="*/ 2380723 w 2866073"/>
              <a:gd name="connsiteY1" fmla="*/ 1570505 h 1570505"/>
              <a:gd name="connsiteX2" fmla="*/ 0 w 2866073"/>
              <a:gd name="connsiteY2" fmla="*/ 20034 h 1570505"/>
              <a:gd name="connsiteX3" fmla="*/ 2866073 w 2866073"/>
              <a:gd name="connsiteY3" fmla="*/ 0 h 1570505"/>
              <a:gd name="connsiteX0" fmla="*/ 2866073 w 2866073"/>
              <a:gd name="connsiteY0" fmla="*/ 0 h 1578200"/>
              <a:gd name="connsiteX1" fmla="*/ 2409844 w 2866073"/>
              <a:gd name="connsiteY1" fmla="*/ 1578200 h 1578200"/>
              <a:gd name="connsiteX2" fmla="*/ 0 w 2866073"/>
              <a:gd name="connsiteY2" fmla="*/ 20034 h 1578200"/>
              <a:gd name="connsiteX3" fmla="*/ 2866073 w 2866073"/>
              <a:gd name="connsiteY3" fmla="*/ 0 h 15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6073" h="1578200">
                <a:moveTo>
                  <a:pt x="2866073" y="0"/>
                </a:moveTo>
                <a:cubicBezTo>
                  <a:pt x="2866073" y="562113"/>
                  <a:pt x="2725706" y="1118239"/>
                  <a:pt x="2409844" y="1578200"/>
                </a:cubicBezTo>
                <a:lnTo>
                  <a:pt x="0" y="20034"/>
                </a:lnTo>
                <a:lnTo>
                  <a:pt x="2866073" y="0"/>
                </a:lnTo>
                <a:close/>
              </a:path>
            </a:pathLst>
          </a:custGeom>
          <a:solidFill>
            <a:srgbClr val="934B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9" name="עוגה 8"/>
          <p:cNvSpPr/>
          <p:nvPr/>
        </p:nvSpPr>
        <p:spPr>
          <a:xfrm>
            <a:off x="3132030" y="715809"/>
            <a:ext cx="5640638" cy="5640638"/>
          </a:xfrm>
          <a:prstGeom prst="pie">
            <a:avLst>
              <a:gd name="adj1" fmla="val 7584944"/>
              <a:gd name="adj2" fmla="val 9434890"/>
            </a:avLst>
          </a:prstGeom>
          <a:solidFill>
            <a:srgbClr val="00E6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עוגה 9"/>
          <p:cNvSpPr/>
          <p:nvPr/>
        </p:nvSpPr>
        <p:spPr>
          <a:xfrm>
            <a:off x="3131840" y="692696"/>
            <a:ext cx="5640638" cy="5640638"/>
          </a:xfrm>
          <a:prstGeom prst="pie">
            <a:avLst>
              <a:gd name="adj1" fmla="val 10661847"/>
              <a:gd name="adj2" fmla="val 12175768"/>
            </a:avLst>
          </a:prstGeom>
          <a:solidFill>
            <a:srgbClr val="7780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1" name="עוגה 10"/>
          <p:cNvSpPr/>
          <p:nvPr/>
        </p:nvSpPr>
        <p:spPr>
          <a:xfrm>
            <a:off x="3132338" y="692696"/>
            <a:ext cx="5640638" cy="5640638"/>
          </a:xfrm>
          <a:prstGeom prst="pie">
            <a:avLst>
              <a:gd name="adj1" fmla="val 9280344"/>
              <a:gd name="adj2" fmla="val 10801410"/>
            </a:avLst>
          </a:prstGeom>
          <a:solidFill>
            <a:srgbClr val="8222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67273" y="3188334"/>
            <a:ext cx="78540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מעקב ובקרה</a:t>
            </a:r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>
          <a:xfrm>
            <a:off x="1931017" y="6164340"/>
            <a:ext cx="2133600" cy="365125"/>
          </a:xfrm>
        </p:spPr>
        <p:txBody>
          <a:bodyPr/>
          <a:lstStyle/>
          <a:p>
            <a:pPr>
              <a:defRPr/>
            </a:pPr>
            <a:fld id="{CB66B198-66C2-4E5D-8CFA-0637FA3128D6}" type="slidenum">
              <a:rPr lang="he-IL" smtClean="0">
                <a:solidFill>
                  <a:prstClr val="white"/>
                </a:solidFill>
              </a:rPr>
              <a:pPr>
                <a:defRPr/>
              </a:pPr>
              <a:t>1</a:t>
            </a:fld>
            <a:endParaRPr lang="he-IL">
              <a:solidFill>
                <a:prstClr val="white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461074" y="5013157"/>
            <a:ext cx="1588612" cy="11695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>
                <a:solidFill>
                  <a:schemeClr val="bg1"/>
                </a:solidFill>
              </a:rPr>
              <a:t>הצגת סיכום חצי שנתי</a:t>
            </a:r>
          </a:p>
          <a:p>
            <a:r>
              <a:rPr lang="he-IL" sz="1000" b="1" dirty="0">
                <a:solidFill>
                  <a:schemeClr val="bg1"/>
                </a:solidFill>
              </a:rPr>
              <a:t>בפורום הנהלה מורחב: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ביצוע תקציב כלל </a:t>
            </a:r>
            <a:r>
              <a:rPr lang="he-IL" sz="1000" b="1" dirty="0" err="1">
                <a:solidFill>
                  <a:schemeClr val="bg1"/>
                </a:solidFill>
              </a:rPr>
              <a:t>רת"א</a:t>
            </a:r>
            <a:endParaRPr lang="he-IL" sz="1000" b="1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סיכום חצי שנתי אגפי</a:t>
            </a:r>
          </a:p>
          <a:p>
            <a:r>
              <a:rPr lang="he-IL" sz="1000" b="1" dirty="0">
                <a:solidFill>
                  <a:schemeClr val="bg1"/>
                </a:solidFill>
              </a:rPr>
              <a:t>דיווח חציון שכר עידוד </a:t>
            </a:r>
          </a:p>
          <a:p>
            <a:r>
              <a:rPr lang="he-IL" sz="1000" b="1" dirty="0">
                <a:solidFill>
                  <a:schemeClr val="bg1"/>
                </a:solidFill>
              </a:rPr>
              <a:t>עדכון סיכום חצי שנתי</a:t>
            </a:r>
          </a:p>
          <a:p>
            <a:r>
              <a:rPr lang="he-IL" sz="1000" b="1" dirty="0">
                <a:solidFill>
                  <a:schemeClr val="bg1"/>
                </a:solidFill>
              </a:rPr>
              <a:t>במערכת </a:t>
            </a:r>
            <a:r>
              <a:rPr lang="he-IL" sz="1000" b="1" dirty="0" err="1">
                <a:solidFill>
                  <a:schemeClr val="bg1"/>
                </a:solidFill>
              </a:rPr>
              <a:t>תמ"ר</a:t>
            </a:r>
            <a:endParaRPr lang="he-IL" sz="1000" b="1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157211" y="3546076"/>
            <a:ext cx="128749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he-IL"/>
            </a:defPPr>
            <a:lvl1pPr marL="171450" indent="-171450">
              <a:buFont typeface="Arial" panose="020B0604020202020204" pitchFamily="34" charset="0"/>
              <a:buChar char="•"/>
              <a:defRPr sz="1050" b="1"/>
            </a:lvl1pPr>
          </a:lstStyle>
          <a:p>
            <a:pPr marL="0" indent="0">
              <a:buNone/>
            </a:pPr>
            <a:r>
              <a:rPr lang="he-IL" sz="1000" dirty="0">
                <a:solidFill>
                  <a:schemeClr val="bg1"/>
                </a:solidFill>
              </a:rPr>
              <a:t>קבלת מסגרות תקציב</a:t>
            </a:r>
          </a:p>
          <a:p>
            <a:pPr marL="0" indent="0">
              <a:buNone/>
            </a:pPr>
            <a:r>
              <a:rPr lang="he-IL" sz="1000" dirty="0">
                <a:solidFill>
                  <a:schemeClr val="bg1"/>
                </a:solidFill>
              </a:rPr>
              <a:t>אוצר/ תחבורה</a:t>
            </a:r>
          </a:p>
          <a:p>
            <a:pPr marL="0" indent="0">
              <a:buNone/>
            </a:pPr>
            <a:r>
              <a:rPr lang="he-IL" sz="1000" dirty="0">
                <a:solidFill>
                  <a:schemeClr val="bg1"/>
                </a:solidFill>
              </a:rPr>
              <a:t>גיבוש יעדים ומיקודים אסטרטגיים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57528" y="869047"/>
            <a:ext cx="1502099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הצגת תכניות העבודה האגפיות ותכנית תקציבית לאישור מנהל </a:t>
            </a:r>
            <a:r>
              <a:rPr lang="he-IL" sz="1000" b="1" dirty="0" err="1">
                <a:solidFill>
                  <a:schemeClr val="bg1"/>
                </a:solidFill>
              </a:rPr>
              <a:t>רת"א</a:t>
            </a:r>
            <a:endParaRPr lang="he-IL" sz="1000" b="1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עדכון סיכום שנתי במערכת </a:t>
            </a:r>
            <a:r>
              <a:rPr lang="he-IL" sz="1000" b="1" dirty="0" err="1">
                <a:solidFill>
                  <a:schemeClr val="bg1"/>
                </a:solidFill>
              </a:rPr>
              <a:t>תמ"ר</a:t>
            </a:r>
            <a:endParaRPr lang="he-IL" sz="1000" b="1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בקרה חציון שכר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            עידוד</a:t>
            </a:r>
          </a:p>
          <a:p>
            <a:endParaRPr lang="he-IL" sz="1000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458147" y="1559836"/>
            <a:ext cx="1366125" cy="11695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>
                <a:solidFill>
                  <a:schemeClr val="bg1"/>
                </a:solidFill>
              </a:rPr>
              <a:t>דיוני הכנה לתכנית העבודה 2023: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מערכות מידע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הדרכה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שירות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אגפית כללית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חקיקה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154479" y="2854397"/>
            <a:ext cx="1168033" cy="5539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>
                <a:solidFill>
                  <a:schemeClr val="bg1"/>
                </a:solidFill>
              </a:rPr>
              <a:t>גיבוש תכניות עבודה אגפיות ותכנית תקציבית</a:t>
            </a:r>
          </a:p>
        </p:txBody>
      </p:sp>
      <p:pic>
        <p:nvPicPr>
          <p:cNvPr id="30" name="Picture 12" descr="E5ECEF45-CDE5-4A65-AAD1-3918526E866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85" y="5309499"/>
            <a:ext cx="1590020" cy="974854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7" name="עוגה 73"/>
          <p:cNvSpPr/>
          <p:nvPr/>
        </p:nvSpPr>
        <p:spPr>
          <a:xfrm rot="16200000">
            <a:off x="5318633" y="1370703"/>
            <a:ext cx="2827505" cy="1454089"/>
          </a:xfrm>
          <a:custGeom>
            <a:avLst/>
            <a:gdLst>
              <a:gd name="connsiteX0" fmla="*/ 5341470 w 5341470"/>
              <a:gd name="connsiteY0" fmla="*/ 2732108 h 5464216"/>
              <a:gd name="connsiteX1" fmla="*/ 4856120 w 5341470"/>
              <a:gd name="connsiteY1" fmla="*/ 4302613 h 5464216"/>
              <a:gd name="connsiteX2" fmla="*/ 2670735 w 5341470"/>
              <a:gd name="connsiteY2" fmla="*/ 2732108 h 5464216"/>
              <a:gd name="connsiteX3" fmla="*/ 5341470 w 5341470"/>
              <a:gd name="connsiteY3" fmla="*/ 2732108 h 5464216"/>
              <a:gd name="connsiteX0" fmla="*/ 2866073 w 2866073"/>
              <a:gd name="connsiteY0" fmla="*/ 0 h 1570505"/>
              <a:gd name="connsiteX1" fmla="*/ 2380723 w 2866073"/>
              <a:gd name="connsiteY1" fmla="*/ 1570505 h 1570505"/>
              <a:gd name="connsiteX2" fmla="*/ 0 w 2866073"/>
              <a:gd name="connsiteY2" fmla="*/ 20034 h 1570505"/>
              <a:gd name="connsiteX3" fmla="*/ 2866073 w 2866073"/>
              <a:gd name="connsiteY3" fmla="*/ 0 h 1570505"/>
              <a:gd name="connsiteX0" fmla="*/ 2866073 w 2866073"/>
              <a:gd name="connsiteY0" fmla="*/ 0 h 1578200"/>
              <a:gd name="connsiteX1" fmla="*/ 2409844 w 2866073"/>
              <a:gd name="connsiteY1" fmla="*/ 1578200 h 1578200"/>
              <a:gd name="connsiteX2" fmla="*/ 0 w 2866073"/>
              <a:gd name="connsiteY2" fmla="*/ 20034 h 1578200"/>
              <a:gd name="connsiteX3" fmla="*/ 2866073 w 2866073"/>
              <a:gd name="connsiteY3" fmla="*/ 0 h 15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6073" h="1578200">
                <a:moveTo>
                  <a:pt x="2866073" y="0"/>
                </a:moveTo>
                <a:cubicBezTo>
                  <a:pt x="2866073" y="562113"/>
                  <a:pt x="2725706" y="1118239"/>
                  <a:pt x="2409844" y="1578200"/>
                </a:cubicBezTo>
                <a:lnTo>
                  <a:pt x="0" y="20034"/>
                </a:lnTo>
                <a:lnTo>
                  <a:pt x="2866073" y="0"/>
                </a:lnTo>
                <a:close/>
              </a:path>
            </a:pathLst>
          </a:custGeom>
          <a:solidFill>
            <a:srgbClr val="96AD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39231" y="755656"/>
            <a:ext cx="132053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>
                <a:solidFill>
                  <a:schemeClr val="bg1"/>
                </a:solidFill>
              </a:rPr>
              <a:t>הצגת סיכום שנת עבודה 2022: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בכנס </a:t>
            </a:r>
            <a:r>
              <a:rPr lang="he-IL" sz="1000" b="1" dirty="0" err="1">
                <a:solidFill>
                  <a:schemeClr val="bg1"/>
                </a:solidFill>
              </a:rPr>
              <a:t>רת"א</a:t>
            </a:r>
            <a:endParaRPr lang="he-IL" sz="1000" b="1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בפורום הנהלה מורחב</a:t>
            </a:r>
          </a:p>
          <a:p>
            <a:r>
              <a:rPr lang="he-IL" sz="1000" b="1" dirty="0">
                <a:solidFill>
                  <a:schemeClr val="bg1"/>
                </a:solidFill>
              </a:rPr>
              <a:t>הגשת תכנית שכר עידוד 2023 ודיווח שכר עידוד 2022</a:t>
            </a:r>
          </a:p>
        </p:txBody>
      </p:sp>
      <p:sp>
        <p:nvSpPr>
          <p:cNvPr id="41" name="עוגה 40"/>
          <p:cNvSpPr/>
          <p:nvPr/>
        </p:nvSpPr>
        <p:spPr>
          <a:xfrm rot="17464467">
            <a:off x="3131840" y="705491"/>
            <a:ext cx="5640638" cy="5640638"/>
          </a:xfrm>
          <a:prstGeom prst="pie">
            <a:avLst>
              <a:gd name="adj1" fmla="val 7182009"/>
              <a:gd name="adj2" fmla="val 9434890"/>
            </a:avLst>
          </a:prstGeom>
          <a:solidFill>
            <a:srgbClr val="00DB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4" name="אליפסה 13"/>
          <p:cNvSpPr/>
          <p:nvPr/>
        </p:nvSpPr>
        <p:spPr>
          <a:xfrm>
            <a:off x="4410667" y="2001018"/>
            <a:ext cx="3070221" cy="3070221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980" y="4512565"/>
            <a:ext cx="524350" cy="2594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51843" y="4835014"/>
            <a:ext cx="469442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86397" y="4539035"/>
            <a:ext cx="428403" cy="2594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40820" y="3985857"/>
            <a:ext cx="428403" cy="2594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18190" y="3360757"/>
            <a:ext cx="524350" cy="2594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95910" y="2808767"/>
            <a:ext cx="484033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79943" y="2216360"/>
            <a:ext cx="477844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92882" y="1966050"/>
            <a:ext cx="428403" cy="2594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08131" y="2216360"/>
            <a:ext cx="428403" cy="2594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76469" y="4962171"/>
            <a:ext cx="1606786" cy="11695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>
                <a:solidFill>
                  <a:schemeClr val="bg1"/>
                </a:solidFill>
              </a:rPr>
              <a:t>בקרה חצי שנתית: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מערכות מידע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הדרכה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שירות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אגפית כללית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sz="1000" b="1" dirty="0">
                <a:solidFill>
                  <a:schemeClr val="bg1"/>
                </a:solidFill>
              </a:rPr>
              <a:t>חקיקה</a:t>
            </a:r>
          </a:p>
          <a:p>
            <a:r>
              <a:rPr lang="he-IL" sz="1000" b="1" dirty="0">
                <a:solidFill>
                  <a:schemeClr val="bg1"/>
                </a:solidFill>
              </a:rPr>
              <a:t>בקרה חציון שכר עידוד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589851" y="4705948"/>
            <a:ext cx="1168033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b="1" dirty="0">
                <a:solidFill>
                  <a:schemeClr val="bg1"/>
                </a:solidFill>
              </a:rPr>
              <a:t>בקרה תקציבית</a:t>
            </a:r>
          </a:p>
        </p:txBody>
      </p:sp>
      <p:sp>
        <p:nvSpPr>
          <p:cNvPr id="39" name="כותרת 1">
            <a:extLst>
              <a:ext uri="{FF2B5EF4-FFF2-40B4-BE49-F238E27FC236}">
                <a16:creationId xmlns:a16="http://schemas.microsoft.com/office/drawing/2014/main" id="{967FFAF6-F08D-4A3F-B7FB-B636469EDF78}"/>
              </a:ext>
            </a:extLst>
          </p:cNvPr>
          <p:cNvSpPr txBox="1">
            <a:spLocks/>
          </p:cNvSpPr>
          <p:nvPr/>
        </p:nvSpPr>
        <p:spPr>
          <a:xfrm>
            <a:off x="0" y="8238"/>
            <a:ext cx="2875005" cy="6858000"/>
          </a:xfrm>
          <a:prstGeom prst="rect">
            <a:avLst/>
          </a:prstGeom>
          <a:solidFill>
            <a:srgbClr val="000066"/>
          </a:solidFill>
        </p:spPr>
        <p:txBody>
          <a:bodyPr vert="horz" lIns="91440" tIns="45720" rIns="91440" bIns="45720" rtlCol="1" anchor="b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e-IL" sz="5000" b="1" spc="-120" dirty="0">
              <a:solidFill>
                <a:schemeClr val="bg1"/>
              </a:solidFill>
              <a:cs typeface="+mn-cs"/>
            </a:endParaRPr>
          </a:p>
          <a:p>
            <a:r>
              <a:rPr lang="he-IL" b="1" spc="-120" dirty="0">
                <a:solidFill>
                  <a:schemeClr val="bg1"/>
                </a:solidFill>
                <a:cs typeface="+mn-cs"/>
              </a:rPr>
              <a:t>מעגל התכנון</a:t>
            </a:r>
          </a:p>
          <a:p>
            <a:endParaRPr lang="he-IL" sz="4800" b="1" spc="-120" dirty="0">
              <a:solidFill>
                <a:schemeClr val="bg1"/>
              </a:solidFill>
              <a:cs typeface="+mn-cs"/>
            </a:endParaRPr>
          </a:p>
          <a:p>
            <a:endParaRPr lang="he-IL" sz="4800" b="1" spc="-120" dirty="0">
              <a:solidFill>
                <a:schemeClr val="bg1"/>
              </a:solidFill>
              <a:cs typeface="+mn-cs"/>
            </a:endParaRPr>
          </a:p>
          <a:p>
            <a:r>
              <a:rPr lang="he-IL" sz="4400" b="1" spc="-120" dirty="0">
                <a:solidFill>
                  <a:schemeClr val="bg1"/>
                </a:solidFill>
                <a:cs typeface="+mn-cs"/>
              </a:rPr>
              <a:t>2022-2023</a:t>
            </a:r>
          </a:p>
          <a:p>
            <a:endParaRPr lang="he-IL" sz="4800" b="1" spc="-120" dirty="0">
              <a:solidFill>
                <a:schemeClr val="bg1"/>
              </a:solidFill>
              <a:cs typeface="+mn-cs"/>
            </a:endParaRPr>
          </a:p>
          <a:p>
            <a:endParaRPr lang="he-IL" sz="4800" b="1" spc="-120" dirty="0">
              <a:solidFill>
                <a:schemeClr val="bg1"/>
              </a:solidFill>
              <a:cs typeface="+mn-cs"/>
            </a:endParaRPr>
          </a:p>
          <a:p>
            <a:endParaRPr lang="he-IL" sz="4800" b="1" spc="-120" dirty="0">
              <a:solidFill>
                <a:schemeClr val="bg1"/>
              </a:solidFill>
              <a:cs typeface="+mn-cs"/>
            </a:endParaRPr>
          </a:p>
          <a:p>
            <a:endParaRPr lang="he-IL" sz="4800" b="1" spc="-120" dirty="0">
              <a:solidFill>
                <a:schemeClr val="bg1"/>
              </a:solidFill>
              <a:cs typeface="+mn-cs"/>
            </a:endParaRPr>
          </a:p>
        </p:txBody>
      </p:sp>
      <p:cxnSp>
        <p:nvCxnSpPr>
          <p:cNvPr id="44" name="מחבר ישר 43">
            <a:extLst>
              <a:ext uri="{FF2B5EF4-FFF2-40B4-BE49-F238E27FC236}">
                <a16:creationId xmlns:a16="http://schemas.microsoft.com/office/drawing/2014/main" id="{AF27C7BE-A6BF-4277-AF38-0EEF75C8EEAE}"/>
              </a:ext>
            </a:extLst>
          </p:cNvPr>
          <p:cNvCxnSpPr/>
          <p:nvPr/>
        </p:nvCxnSpPr>
        <p:spPr>
          <a:xfrm flipV="1">
            <a:off x="53963" y="2346061"/>
            <a:ext cx="2644347" cy="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7" name="Picture 12" descr="E5ECEF45-CDE5-4A65-AAD1-3918526E866F">
            <a:extLst>
              <a:ext uri="{FF2B5EF4-FFF2-40B4-BE49-F238E27FC236}">
                <a16:creationId xmlns:a16="http://schemas.microsoft.com/office/drawing/2014/main" id="{5A7E4DFC-5ECE-4B7D-B19B-E6B5A807C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15" y="5309499"/>
            <a:ext cx="2065931" cy="126663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54125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127</Words>
  <Application>Microsoft Office PowerPoint</Application>
  <PresentationFormat>‫הצגה על המסך (4:3)</PresentationFormat>
  <Paragraphs>52</Paragraphs>
  <Slides>1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ערכת נושא Office</vt:lpstr>
      <vt:lpstr>מצגת של PowerPoint‏</vt:lpstr>
    </vt:vector>
  </TitlesOfParts>
  <Company>MOT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שעון התכנון השנתי  של רת"א</dc:title>
  <dc:creator>Waseem Yahya</dc:creator>
  <cp:lastModifiedBy>ורד וויטנברג</cp:lastModifiedBy>
  <cp:revision>30</cp:revision>
  <cp:lastPrinted>2021-10-24T10:48:55Z</cp:lastPrinted>
  <dcterms:created xsi:type="dcterms:W3CDTF">2015-05-06T05:38:25Z</dcterms:created>
  <dcterms:modified xsi:type="dcterms:W3CDTF">2022-09-11T08:15:28Z</dcterms:modified>
</cp:coreProperties>
</file>