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9" r:id="rId3"/>
    <p:sldId id="264" r:id="rId4"/>
    <p:sldId id="265" r:id="rId5"/>
    <p:sldId id="267" r:id="rId6"/>
    <p:sldId id="268" r:id="rId7"/>
  </p:sldIdLst>
  <p:sldSz cx="12192000" cy="6858000"/>
  <p:notesSz cx="6769100" cy="9906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55962C-C4AA-485F-AF2F-4DCBAAFC9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C046375-0FE3-4D5D-B028-CEC0574BE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550977D-12D7-43EA-872E-C579C431A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3E4A-5157-4A06-A615-4767A2A656A9}" type="datetimeFigureOut">
              <a:rPr lang="he-IL" smtClean="0"/>
              <a:t>כ"ג/אלול/תשפ"ב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C0CE8FF-1B7F-4904-A137-3C025408E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F97C912-C406-4522-94EA-396BC9C20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799E-9B22-442B-BC2F-A809E774B84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7382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7F2D1F2-E6B2-426B-A0D4-C30713E80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D3709C0-2C27-4F27-8B8E-78EE3EDA8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50C4E20-A9D4-463C-A138-4DF7FEFE8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3E4A-5157-4A06-A615-4767A2A656A9}" type="datetimeFigureOut">
              <a:rPr lang="he-IL" smtClean="0"/>
              <a:t>כ"ג/אלול/תשפ"ב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267D355-F694-4370-A41B-4E37BAECD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4964764-25A5-428A-BA24-B51237AB0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799E-9B22-442B-BC2F-A809E774B84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476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2909458-693A-4752-85EC-E65C42666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8D6CAB0-7E09-49A6-BA77-886913AB2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9E76090-C10B-4B88-B93A-3BE2EFFD9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3E4A-5157-4A06-A615-4767A2A656A9}" type="datetimeFigureOut">
              <a:rPr lang="he-IL" smtClean="0"/>
              <a:t>כ"ג/אלול/תשפ"ב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538DABD-0AFA-4F31-809C-62FC400D7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47ED3C8-6B54-44F3-B915-408443AFB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799E-9B22-442B-BC2F-A809E774B84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211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DE82480-08C5-4556-AEE9-DB9D59B0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744C815-8E1C-433A-B0E2-1168027C98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0FAD2849-70AF-4155-A13A-B026174228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6205AE9-8C34-4DE1-B54C-64A215395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3E4A-5157-4A06-A615-4767A2A656A9}" type="datetimeFigureOut">
              <a:rPr lang="he-IL" smtClean="0"/>
              <a:t>כ"ג/אלול/תשפ"ב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FC1F135-BFF7-4552-A5AE-B9C83C7C5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6D1B3CE-EB8B-47EC-B010-835F0B712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799E-9B22-442B-BC2F-A809E774B84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5995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FA182F9-DB6D-4B67-9762-9E0F52F61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44B2765-DA7F-4710-9AE1-9432FC986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17454A6-BA5E-4B7B-A233-91F84C1E7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179B0A87-9448-49A4-8BCC-152C783FF8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F91C6EFE-4A79-409D-BA25-680F5DFBAF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3D2DDEFE-5EA1-4DE3-BA71-F08241657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3E4A-5157-4A06-A615-4767A2A656A9}" type="datetimeFigureOut">
              <a:rPr lang="he-IL" smtClean="0"/>
              <a:t>כ"ג/אלול/תשפ"ב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D31A4DBD-4AE5-4455-BA0F-201ADE219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AA1CB847-EC6E-4567-968D-A1B2D95CD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799E-9B22-442B-BC2F-A809E774B84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6364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D05DE4C-E8B7-4E55-BE05-78A72127B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3213B833-8F7B-4C1B-852B-C578CA5C8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3E4A-5157-4A06-A615-4767A2A656A9}" type="datetimeFigureOut">
              <a:rPr lang="he-IL" smtClean="0"/>
              <a:t>כ"ג/אלול/תשפ"ב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0F9B5B07-40C2-44A3-A840-1BAAFD364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36413BC6-D1E4-4D04-9167-7D31938C6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799E-9B22-442B-BC2F-A809E774B84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14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066ADF14-4848-478E-92FE-5509976D2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3E4A-5157-4A06-A615-4767A2A656A9}" type="datetimeFigureOut">
              <a:rPr lang="he-IL" smtClean="0"/>
              <a:t>כ"ג/אלול/תשפ"ב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F6AF72A6-5417-4161-93AA-7139F9A68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38E8F7F-9964-4764-9188-88147481C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799E-9B22-442B-BC2F-A809E774B84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54661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C95837E-1E6E-471F-9C6E-35B53A387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7BBD1E8-895E-49ED-9FF3-B91990D7E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F381B64-3FB2-4BED-8F39-4B65E6A43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4EBA35F-AE39-4A44-BCDB-04E708615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3E4A-5157-4A06-A615-4767A2A656A9}" type="datetimeFigureOut">
              <a:rPr lang="he-IL" smtClean="0"/>
              <a:t>כ"ג/אלול/תשפ"ב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FCF27F1-5419-4BCA-8A01-7AD3E6A07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F4346DC-6B17-48EA-8D6F-FBF3747C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799E-9B22-442B-BC2F-A809E774B84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0458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35DAFFA-C2FD-4F90-846B-6EDEC2295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2433931F-CDD0-42BC-A3F7-62DF351718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087CAB90-1D49-4F32-A921-7AB7C67077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B066D81-65F3-4C74-BB23-B2021850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3E4A-5157-4A06-A615-4767A2A656A9}" type="datetimeFigureOut">
              <a:rPr lang="he-IL" smtClean="0"/>
              <a:t>כ"ג/אלול/תשפ"ב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6449957-142C-4511-BC54-6B041266D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52C6D45-BC35-4125-ABBC-F4F5C9FA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799E-9B22-442B-BC2F-A809E774B84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3152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4525AB4-212B-43B1-8424-32E38FCC0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5FC7E426-CAD6-4F27-B19B-C27C602CB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76B3299-EB31-4697-948E-5F237454E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3E4A-5157-4A06-A615-4767A2A656A9}" type="datetimeFigureOut">
              <a:rPr lang="he-IL" smtClean="0"/>
              <a:t>כ"ג/אלול/תשפ"ב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677EA90-7918-46EA-A27E-F504FDC79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0B095AE-3269-498D-8931-C0C288D7B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799E-9B22-442B-BC2F-A809E774B84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3593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9BE70A58-36F2-487E-9D96-D22BACCF4C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5E792CAE-9B66-4D7A-BE8D-4CE3351444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840D360-F34B-4907-9A48-0E2A54D19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3E4A-5157-4A06-A615-4767A2A656A9}" type="datetimeFigureOut">
              <a:rPr lang="he-IL" smtClean="0"/>
              <a:t>כ"ג/אלול/תשפ"ב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83FD809-880F-4077-A67B-15E1A1EA3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2BE9EB3-9B44-4E14-996A-B2D5519AD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799E-9B22-442B-BC2F-A809E774B84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753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D64F7B06-2367-4274-A3E3-2DE6FF99B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9A7C62D-FAEC-409C-8F12-E3DD336C7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1987885-121C-4816-B153-CC2D9D033B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C3E4A-5157-4A06-A615-4767A2A656A9}" type="datetimeFigureOut">
              <a:rPr lang="he-IL" smtClean="0"/>
              <a:t>כ"ג/אלול/תשפ"ב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CCCE6A1-3BAA-42F2-98A5-B1AE7621C6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557C1D4-9A50-4238-89B0-3F44E8998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9799E-9B22-442B-BC2F-A809E774B84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5428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4C2EA3-0A51-405F-B857-E76C11817328}"/>
              </a:ext>
            </a:extLst>
          </p:cNvPr>
          <p:cNvSpPr txBox="1"/>
          <p:nvPr/>
        </p:nvSpPr>
        <p:spPr>
          <a:xfrm>
            <a:off x="5973451" y="1452244"/>
            <a:ext cx="5750350" cy="15234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he-IL" sz="4400" b="1" dirty="0">
                <a:solidFill>
                  <a:srgbClr val="002060"/>
                </a:solidFill>
                <a:latin typeface="Arial" panose="020B0604020202020204" pitchFamily="34" charset="0"/>
              </a:rPr>
              <a:t>יעדים אסטרטגיים</a:t>
            </a:r>
          </a:p>
          <a:p>
            <a:pPr algn="ctr">
              <a:spcBef>
                <a:spcPts val="600"/>
              </a:spcBef>
              <a:defRPr/>
            </a:pPr>
            <a:r>
              <a:rPr lang="he-IL" sz="4400" b="1" dirty="0">
                <a:solidFill>
                  <a:srgbClr val="002060"/>
                </a:solidFill>
                <a:latin typeface="Arial" panose="020B0604020202020204" pitchFamily="34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2510606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56745" y="268015"/>
            <a:ext cx="10893973" cy="1308537"/>
          </a:xfrm>
        </p:spPr>
        <p:txBody>
          <a:bodyPr vert="horz" lIns="91440" tIns="45720" rIns="91440" bIns="45720" rtlCol="1" anchor="ctr">
            <a:noAutofit/>
          </a:bodyPr>
          <a:lstStyle/>
          <a:p>
            <a:r>
              <a:rPr lang="he-IL" sz="2800" b="1" dirty="0">
                <a:solidFill>
                  <a:srgbClr val="1F497D"/>
                </a:solidFill>
                <a:latin typeface="+mn-lt"/>
                <a:cs typeface="Calibri" panose="020F0502020204030204" pitchFamily="34" charset="0"/>
              </a:rPr>
              <a:t>יעד 1: </a:t>
            </a:r>
            <a:r>
              <a:rPr lang="he-IL" sz="2000" b="1" dirty="0">
                <a:solidFill>
                  <a:srgbClr val="1F497D"/>
                </a:solidFill>
                <a:latin typeface="+mn-lt"/>
                <a:cs typeface="Calibri" panose="020F0502020204030204" pitchFamily="34" charset="0"/>
              </a:rPr>
              <a:t>חתירה להתאמת הרגולציה הישראלית לתקינה הבינלאומית, תוך דגש על הקלת הנטל הרגולטורי</a:t>
            </a:r>
          </a:p>
        </p:txBody>
      </p:sp>
      <p:graphicFrame>
        <p:nvGraphicFramePr>
          <p:cNvPr id="3" name="טבלה 2"/>
          <p:cNvGraphicFramePr>
            <a:graphicFrameLocks noGrp="1"/>
          </p:cNvGraphicFramePr>
          <p:nvPr>
            <p:extLst/>
          </p:nvPr>
        </p:nvGraphicFramePr>
        <p:xfrm>
          <a:off x="709449" y="1860687"/>
          <a:ext cx="10893972" cy="2502203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907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864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תיאור המשימה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629" marR="536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תיאור התפוקה</a:t>
                      </a:r>
                      <a:endParaRPr lang="en-US" sz="14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629" marR="536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4952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b="1" kern="1200" baseline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מיפוי משימות חקיקה שתכליתן הקלת נטל, עדכון סטטוס, בחינת חסמים לקידום, תיאום ציפיות עם גורמים חיצוניים (תחבורה/משפטים/ כנסת), וקביעת סדרי עדיפויות למחלקה המשפטית ותקינה ולמומחי רגולציה  </a:t>
                      </a: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תכנית</a:t>
                      </a:r>
                      <a:r>
                        <a:rPr lang="he-IL" sz="1300" baseline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עבודה לקידום תיקוני חקיקה להקלת נטל רגולטורי  עם יעדים ריאליים </a:t>
                      </a: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baseline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הקלת נטל רגולטורי באמצעות ביצוע תכנית תיקוני חקיקה</a:t>
                      </a: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1387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e-IL" sz="1300" b="1" kern="1200" baseline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b="1" kern="1200" baseline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הקלה בנטל הרגולטורי</a:t>
                      </a: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המשך המודרניזציה של החקיקה בהתאם </a:t>
                      </a:r>
                      <a:r>
                        <a:rPr lang="he-IL" sz="13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לאנקס</a:t>
                      </a: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1.</a:t>
                      </a: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הפרדה בין הפעלה מקומית להפעלה בינלאומית תוך הקלה בנטל.</a:t>
                      </a: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הקלות מקומיות בתקנות לביטול הצורך בפטור.</a:t>
                      </a: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הקלת הנטל באמצעות איחוד מבחני ידע בתחום רישוי עובדי טיס.</a:t>
                      </a:r>
                      <a:endParaRPr lang="en-US" sz="13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6401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טבלה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714894"/>
              </p:ext>
            </p:extLst>
          </p:nvPr>
        </p:nvGraphicFramePr>
        <p:xfrm>
          <a:off x="769243" y="1715024"/>
          <a:ext cx="10893972" cy="451996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907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5873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תיאור המשימה</a:t>
                      </a: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629" marR="536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תיאור התפוקה</a:t>
                      </a: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629" marR="536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4952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b="1" kern="1200" baseline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ליווי וקידום הליכים סטטוטוריים למנחתים ושדות קיימים ומתוכננים</a:t>
                      </a: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ליווי תמ"א 15/2 שמוביל מנהל התכנון</a:t>
                      </a: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ליווי תת"ל 74 (חדרה מזרח) עד לאישורה </a:t>
                      </a:r>
                      <a:r>
                        <a:rPr lang="he-IL" sz="13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בות"ל</a:t>
                      </a: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תת"ל 80 (חיפה), תמ"א 49 (מנחתי מסוקים בבתי חולים)</a:t>
                      </a: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בחינת מיקומים אפשריים למנחתי </a:t>
                      </a:r>
                      <a:r>
                        <a:rPr lang="he-IL" sz="1300" kern="12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אז"מ</a:t>
                      </a:r>
                      <a:r>
                        <a:rPr lang="he-IL" sz="1300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בשרון מול מחוז מרכז של </a:t>
                      </a:r>
                      <a:r>
                        <a:rPr lang="he-IL" sz="1300" kern="12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רמ"י</a:t>
                      </a:r>
                      <a:endParaRPr lang="he-IL" sz="1300" kern="12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קידום </a:t>
                      </a:r>
                      <a:r>
                        <a:rPr lang="he-IL" sz="1300" kern="12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הליפורטים</a:t>
                      </a:r>
                      <a:r>
                        <a:rPr lang="he-IL" sz="1300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לת"א מול </a:t>
                      </a:r>
                      <a:r>
                        <a:rPr lang="he-IL" sz="1300" kern="12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נת"י</a:t>
                      </a:r>
                      <a:r>
                        <a:rPr lang="he-IL" sz="1300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(כתלות בתקציב ממשרד התחבורה)</a:t>
                      </a: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הסדרת מנחת ראשון לציון בתיאום עם מחוז מרכז של </a:t>
                      </a:r>
                      <a:r>
                        <a:rPr lang="he-IL" sz="1300" kern="12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רמ"י</a:t>
                      </a:r>
                      <a:endParaRPr lang="he-IL" sz="1300" kern="12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אישור סופי של </a:t>
                      </a:r>
                      <a:r>
                        <a:rPr lang="he-IL" sz="13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התב"ע</a:t>
                      </a: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למנחת מגידו </a:t>
                      </a:r>
                      <a:r>
                        <a:rPr lang="he-IL" sz="13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בועדה</a:t>
                      </a: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המחוזית צפון בתיאום עם המועצה האזורית עמק יזרעאל ומשרד התחבורה.</a:t>
                      </a:r>
                      <a:r>
                        <a:rPr lang="he-IL" sz="13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3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1387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קידום שדה תעופה משלים לנתב"ג</a:t>
                      </a:r>
                      <a:endParaRPr lang="en-US" sz="13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he-IL" sz="1300" baseline="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קידום תמ"א 15/ד' </a:t>
                      </a:r>
                      <a:r>
                        <a:rPr lang="he-IL" sz="1300" baseline="0" dirty="0" err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ותמ"א</a:t>
                      </a:r>
                      <a:r>
                        <a:rPr lang="he-IL" sz="1300" baseline="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15/ג' בהתאם להחלטות הממשלה ומנהל התכנון בתיאום עם </a:t>
                      </a:r>
                      <a:r>
                        <a:rPr lang="he-IL" sz="1300" baseline="0" dirty="0" err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נת"י</a:t>
                      </a:r>
                      <a:r>
                        <a:rPr lang="he-IL" sz="1300" baseline="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וסגן </a:t>
                      </a:r>
                      <a:r>
                        <a:rPr lang="he-IL" sz="1300" baseline="0" dirty="0" err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החשכ"ל</a:t>
                      </a:r>
                      <a:r>
                        <a:rPr lang="he-IL" sz="1300" baseline="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285750" marR="0" lvl="0" indent="-28575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he-IL" sz="1300" baseline="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השתתפות בוועדה הבין משרדית למציאת חלופות למשלים נתב"ג בתיאום עם אגף כי"ב ומשרד התחבורה</a:t>
                      </a: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972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קידום הגדלת הקיבולת </a:t>
                      </a:r>
                      <a:r>
                        <a:rPr lang="he-IL" sz="130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בנתב"גלאור</a:t>
                      </a:r>
                      <a:r>
                        <a:rPr lang="he-IL" sz="1300" baseline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דחיית מימוש שדה תעופה בינ"ל משלים או אף ביטולו. </a:t>
                      </a:r>
                      <a:endParaRPr lang="en-US" sz="13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השלמת תהליכי אישור עדכון 3 </a:t>
                      </a:r>
                      <a:r>
                        <a:rPr lang="he-IL" sz="1300" kern="1200" dirty="0" err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לתמ"א</a:t>
                      </a:r>
                      <a:r>
                        <a:rPr lang="he-IL" sz="13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2/4, וככל שתאושר – החלטות תפעוליות לשדה בתיאום עם </a:t>
                      </a:r>
                      <a:r>
                        <a:rPr lang="he-IL" sz="1300" kern="1200" dirty="0" err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רש"ת</a:t>
                      </a:r>
                      <a:endParaRPr lang="he-IL" sz="1300" kern="12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קידום תכנון </a:t>
                      </a:r>
                      <a:r>
                        <a:rPr lang="he-IL" sz="1300" kern="1200" dirty="0" err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היב"ר</a:t>
                      </a:r>
                      <a:r>
                        <a:rPr lang="he-IL" sz="13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והפעולות המקדימות (רכש מכ"מים אזרחיים, החלפת מערכת עיבוד תמונה אווירית בנתב"ג)</a:t>
                      </a: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קידום תכנית להגדלת קיבולת נתב"ג מעבר ל 40 מיליון נוסעים לאור אפשרות ביטול המשלים</a:t>
                      </a:r>
                      <a:endParaRPr lang="en-US" sz="1300" kern="12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1387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קידום תחבורה אווירית אורבאנית</a:t>
                      </a:r>
                      <a:endParaRPr lang="en-US" sz="1300" kern="1200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ליווי פרויקט </a:t>
                      </a:r>
                      <a:r>
                        <a:rPr lang="he-IL" sz="1300" kern="1200" dirty="0" err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הרחפנים</a:t>
                      </a:r>
                      <a:r>
                        <a:rPr lang="he-IL" sz="13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הלאומי בתיאום עם נתיבי איילון, רשות החדשנות ומטריקס</a:t>
                      </a: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קידום רגולציית </a:t>
                      </a:r>
                      <a:r>
                        <a:rPr lang="en-US" sz="13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U-Space</a:t>
                      </a:r>
                      <a:r>
                        <a:rPr lang="he-IL" sz="13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כתלות במשאבים</a:t>
                      </a: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he-IL" sz="13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יישום </a:t>
                      </a:r>
                      <a:r>
                        <a:rPr lang="en-US" sz="13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network remote ID</a:t>
                      </a:r>
                      <a:r>
                        <a:rPr lang="he-IL" sz="13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לכלי טיס רלוונטיים</a:t>
                      </a: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מלבן 2"/>
          <p:cNvSpPr/>
          <p:nvPr/>
        </p:nvSpPr>
        <p:spPr>
          <a:xfrm>
            <a:off x="769244" y="104421"/>
            <a:ext cx="10893972" cy="142192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he-IL" sz="2800" b="1" dirty="0">
                <a:solidFill>
                  <a:srgbClr val="1F497D"/>
                </a:solidFill>
                <a:ea typeface="+mj-ea"/>
                <a:cs typeface="Calibri" panose="020F0502020204030204" pitchFamily="34" charset="0"/>
              </a:rPr>
              <a:t>יעד 2: </a:t>
            </a:r>
            <a:r>
              <a:rPr lang="he-IL" sz="2800" dirty="0">
                <a:solidFill>
                  <a:srgbClr val="1F497D"/>
                </a:solidFill>
                <a:ea typeface="+mj-ea"/>
                <a:cs typeface="Calibri" panose="020F0502020204030204" pitchFamily="34" charset="0"/>
              </a:rPr>
              <a:t>קידום של שימור ופיתוח תשתיות תעופה קריטיות לתעופה מסורתית (שדות תעופה ומנחתים) ולתעופה עתידית (</a:t>
            </a:r>
            <a:r>
              <a:rPr lang="he-IL" sz="2800" dirty="0" err="1">
                <a:solidFill>
                  <a:srgbClr val="1F497D"/>
                </a:solidFill>
                <a:ea typeface="+mj-ea"/>
                <a:cs typeface="Calibri" panose="020F0502020204030204" pitchFamily="34" charset="0"/>
              </a:rPr>
              <a:t>הליפורטים</a:t>
            </a:r>
            <a:r>
              <a:rPr lang="he-IL" sz="2800" dirty="0">
                <a:solidFill>
                  <a:srgbClr val="1F497D"/>
                </a:solidFill>
                <a:ea typeface="+mj-ea"/>
                <a:cs typeface="Calibri" panose="020F0502020204030204" pitchFamily="34" charset="0"/>
              </a:rPr>
              <a:t>, תחבורה אווירית אורבנית ועוד)</a:t>
            </a:r>
          </a:p>
        </p:txBody>
      </p:sp>
    </p:spTree>
    <p:extLst>
      <p:ext uri="{BB962C8B-B14F-4D97-AF65-F5344CB8AC3E}">
        <p14:creationId xmlns:p14="http://schemas.microsoft.com/office/powerpoint/2010/main" val="1340948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טבלה 1"/>
          <p:cNvGraphicFramePr>
            <a:graphicFrameLocks noGrp="1"/>
          </p:cNvGraphicFramePr>
          <p:nvPr>
            <p:extLst/>
          </p:nvPr>
        </p:nvGraphicFramePr>
        <p:xfrm>
          <a:off x="646601" y="1202982"/>
          <a:ext cx="10909522" cy="453560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913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96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461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תיאור המשימה</a:t>
                      </a:r>
                      <a:endParaRPr lang="en-US" sz="13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629" marR="536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תיאור התפוקה</a:t>
                      </a:r>
                      <a:endParaRPr lang="en-US" sz="13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629" marR="536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164">
                <a:tc>
                  <a:txBody>
                    <a:bodyPr/>
                    <a:lstStyle/>
                    <a:p>
                      <a:pPr marL="0" lvl="0" indent="0" algn="r" defTabSz="914400" rtl="1" eaLnBrk="1" latinLnBrk="0" hangingPunct="1">
                        <a:lnSpc>
                          <a:spcPct val="10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lang="he-IL" sz="1300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גיבוש תפיסת הפעלה חדשה לניהול מערכות המידע של </a:t>
                      </a:r>
                      <a:r>
                        <a:rPr lang="he-IL" sz="1300" kern="12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רת"א</a:t>
                      </a:r>
                      <a:endParaRPr lang="en-US" sz="1300" kern="12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r" defTabSz="914400" rtl="1" eaLnBrk="1" latinLnBrk="0" hangingPunct="1">
                        <a:lnSpc>
                          <a:spcPct val="10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he-IL" sz="1300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לאור </a:t>
                      </a:r>
                      <a:r>
                        <a:rPr lang="he-IL" sz="1300" kern="12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אריכיטקטורת</a:t>
                      </a:r>
                      <a:r>
                        <a:rPr lang="he-IL" sz="1300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מערכות מידע חדשה והמעבר לענן ממשלתי, גיבוש תפיסת הפעלה חדשה לניהול מערכות המידע של </a:t>
                      </a:r>
                      <a:r>
                        <a:rPr lang="he-IL" sz="1300" kern="12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רת"א</a:t>
                      </a:r>
                      <a:r>
                        <a:rPr lang="he-IL" sz="1300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לרבות היבטי כ"א, תקציב, ועצמאות</a:t>
                      </a:r>
                    </a:p>
                    <a:p>
                      <a:pPr marL="285750" lvl="0" indent="-285750" algn="r" defTabSz="914400" rtl="1" eaLnBrk="1" latinLnBrk="0" hangingPunct="1">
                        <a:lnSpc>
                          <a:spcPct val="10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he-IL" sz="1300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גיוס נותני שירותים חדשים בהתאם להתמחויות החדשות שנדרשות בתפיסת ההפעלה החדשה (</a:t>
                      </a:r>
                      <a:r>
                        <a:rPr lang="he-IL" sz="1300" kern="12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סיסטם</a:t>
                      </a:r>
                      <a:r>
                        <a:rPr lang="he-IL" sz="1300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CRM</a:t>
                      </a:r>
                      <a:r>
                        <a:rPr lang="he-IL" sz="1300" kern="12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300" kern="12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418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b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גיבוש תכנית עבודה ראשונה לתחום חדשנות </a:t>
                      </a:r>
                      <a:endParaRPr lang="en-US" sz="1300" b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1">
                        <a:lnSpc>
                          <a:spcPct val="10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לאור התכנית האסטרטגית החדשה של </a:t>
                      </a:r>
                      <a:r>
                        <a:rPr lang="en-US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ICAO</a:t>
                      </a: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בנושא חדשנות, גיבוש תכנית עבודה ראשונה לתחום החדשנות</a:t>
                      </a:r>
                      <a:endParaRPr lang="en-US" sz="13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314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b="1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מערכות הליבה של </a:t>
                      </a:r>
                      <a:r>
                        <a:rPr lang="he-IL" sz="1300" b="1" kern="12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רת"א</a:t>
                      </a:r>
                      <a:r>
                        <a:rPr lang="he-IL" sz="1300" b="1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he-IL" sz="1300" b="1" kern="12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עייט</a:t>
                      </a:r>
                      <a:r>
                        <a:rPr lang="he-IL" sz="1300" b="1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וכרמית</a:t>
                      </a:r>
                      <a:endParaRPr lang="en-US" sz="1300" b="1" kern="12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0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השלמת הערכות באמצעות מיפוי תהליכים עסקיים וטיוב התהליכים לקראת מעבר למערכת מבוססת תשתית </a:t>
                      </a:r>
                      <a:r>
                        <a:rPr lang="en-US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CRM</a:t>
                      </a: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בענן שתחליף את מערכות הליבה.</a:t>
                      </a:r>
                    </a:p>
                    <a:p>
                      <a:pPr marL="342900" lvl="0" indent="-342900" algn="r" rtl="1">
                        <a:lnSpc>
                          <a:spcPct val="10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לאחר השלמת השינויים והשיפורים האחרונים במג'יק כניסה להקפאת תצורה ותחזוקה של אלעד מערכות</a:t>
                      </a:r>
                      <a:endParaRPr lang="en-US" sz="13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149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b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החלפת מערכת הגבלות בניה והנדסה </a:t>
                      </a:r>
                      <a:endParaRPr lang="en-US" sz="1300" b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1">
                        <a:lnSpc>
                          <a:spcPct val="10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השלמת המכרז לשדרוג המערכות והתחלת עבודה עם הספק על להחלפת המערכות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149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b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עליה לאוויר של מערכת זית לרישום </a:t>
                      </a:r>
                      <a:r>
                        <a:rPr lang="he-IL" sz="1300" b="1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רחפנים</a:t>
                      </a:r>
                      <a:endParaRPr lang="en-US" sz="1300" b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1">
                        <a:lnSpc>
                          <a:spcPct val="10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עם אישור התקנות, הפשרת המערכת ועליה לאוויר יחד עם קמפיין פרסומי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442031"/>
                  </a:ext>
                </a:extLst>
              </a:tr>
              <a:tr h="469632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b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אימוץ מערכת </a:t>
                      </a:r>
                      <a:r>
                        <a:rPr lang="en-US" sz="1300" b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ACERSS</a:t>
                      </a:r>
                      <a:r>
                        <a:rPr lang="he-IL" sz="1300" b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2 של </a:t>
                      </a:r>
                      <a:r>
                        <a:rPr lang="en-US" sz="1300" b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EASA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3056" rtl="1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>
                          <a:tab pos="228600" algn="l"/>
                        </a:tabLst>
                        <a:defRPr/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לאחר קבלת הנחיות </a:t>
                      </a:r>
                      <a:r>
                        <a:rPr lang="en-US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EASA</a:t>
                      </a: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באשר לאופן אימוץ המערכת הערכות </a:t>
                      </a:r>
                      <a:r>
                        <a:rPr lang="he-IL" sz="13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לאינטגרצית</a:t>
                      </a: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מידע ממד"א, קליטה הדיווחים מהממשקים ותיאום מול החוקר הראשי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810292"/>
                  </a:ext>
                </a:extLst>
              </a:tr>
              <a:tr h="428218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b="1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אפליקציית מפה מקוונת</a:t>
                      </a: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300" b="0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ניהול תהליך פיתוח המערכת אל מול הספק שיזכה במכרז</a:t>
                      </a: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292061"/>
                  </a:ext>
                </a:extLst>
              </a:tr>
              <a:tr h="433633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b="1" kern="1200" baseline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איתור אפליקציות לניהול תהליכים מורכבים</a:t>
                      </a: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0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אפליקציית פיקוח – איתור אפליקציה שתחליף את ה-</a:t>
                      </a:r>
                      <a:r>
                        <a:rPr lang="en-US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WTS</a:t>
                      </a: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ותתממשק בעתיד ל</a:t>
                      </a:r>
                      <a:r>
                        <a:rPr lang="en-US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CRM</a:t>
                      </a:r>
                      <a:endParaRPr lang="he-IL" sz="13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r" rtl="1">
                        <a:lnSpc>
                          <a:spcPct val="10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אפליקציית ניהול צוותים ומשימות – איתור אפליקציה שתסייע לאגף </a:t>
                      </a:r>
                      <a:r>
                        <a:rPr lang="he-IL" sz="13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פק"א</a:t>
                      </a: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לנהל את הצוותים והמשימות בהתאם לאילוצים</a:t>
                      </a: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249065"/>
                  </a:ext>
                </a:extLst>
              </a:tr>
            </a:tbl>
          </a:graphicData>
        </a:graphic>
      </p:graphicFrame>
      <p:sp>
        <p:nvSpPr>
          <p:cNvPr id="3" name="מלבן 2"/>
          <p:cNvSpPr/>
          <p:nvPr/>
        </p:nvSpPr>
        <p:spPr>
          <a:xfrm>
            <a:off x="772510" y="299573"/>
            <a:ext cx="10783613" cy="713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e-IL" sz="3000" b="1" dirty="0">
                <a:solidFill>
                  <a:srgbClr val="1F497D"/>
                </a:solidFill>
                <a:cs typeface="Calibri" panose="020F0502020204030204" pitchFamily="34" charset="0"/>
              </a:rPr>
              <a:t>יעד 3: </a:t>
            </a:r>
            <a:r>
              <a:rPr lang="he-IL" sz="3000" dirty="0">
                <a:solidFill>
                  <a:srgbClr val="1F497D"/>
                </a:solidFill>
                <a:cs typeface="Calibri" panose="020F0502020204030204" pitchFamily="34" charset="0"/>
              </a:rPr>
              <a:t>קפיצת מדרגה במערכות המידע</a:t>
            </a:r>
            <a:endParaRPr lang="he-IL" sz="3000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978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טבלה 1"/>
          <p:cNvGraphicFramePr>
            <a:graphicFrameLocks noGrp="1"/>
          </p:cNvGraphicFramePr>
          <p:nvPr>
            <p:extLst/>
          </p:nvPr>
        </p:nvGraphicFramePr>
        <p:xfrm>
          <a:off x="772795" y="1721780"/>
          <a:ext cx="10893972" cy="208871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907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6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5873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תיאור המשימה</a:t>
                      </a:r>
                      <a:endParaRPr lang="en-US" sz="13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629" marR="536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תיאור התפוקה</a:t>
                      </a:r>
                      <a:endParaRPr lang="en-US" sz="13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629" marR="536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450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b="1" kern="1200" baseline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הרחבת יעדי התעופה הישראלית</a:t>
                      </a: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המשך</a:t>
                      </a:r>
                      <a:r>
                        <a:rPr lang="he-IL" sz="1300" baseline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הקלה רגולטורית בדרישת האבטחה על התעופה</a:t>
                      </a:r>
                      <a:endParaRPr lang="he-IL" sz="1300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1387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הקלה רגולטורית </a:t>
                      </a: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בטיסות נכנסות </a:t>
                      </a:r>
                      <a:endParaRPr lang="en-US" sz="13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he-IL" sz="1300" baseline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תיקון מנגנון אבטחת תעופה זרה נכנסת למדינת ישראל ובכלל זה תיקון החלטות ממשלה ב5 וחוק הטיס ביטחון בתעופה האזרחית.</a:t>
                      </a:r>
                      <a:endParaRPr lang="en-US" sz="13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marR="0" lvl="0" indent="-28575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300" baseline="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One stop security</a:t>
                      </a:r>
                      <a:r>
                        <a:rPr lang="he-IL" sz="1300" baseline="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עם האיחוד האירופי _בכפוף לתקציב מתאים </a:t>
                      </a:r>
                      <a:r>
                        <a:rPr lang="he-IL" sz="1300" baseline="0" dirty="0" err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ברש"ת</a:t>
                      </a:r>
                      <a:r>
                        <a:rPr lang="he-IL" sz="1300" baseline="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he-IL" sz="1300" baseline="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מלבן 2"/>
          <p:cNvSpPr/>
          <p:nvPr/>
        </p:nvSpPr>
        <p:spPr>
          <a:xfrm>
            <a:off x="772796" y="346842"/>
            <a:ext cx="1089397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000" b="1" dirty="0">
                <a:solidFill>
                  <a:srgbClr val="1F497D"/>
                </a:solidFill>
                <a:cs typeface="Calibri" panose="020F0502020204030204" pitchFamily="34" charset="0"/>
              </a:rPr>
              <a:t>יעד 4: </a:t>
            </a:r>
            <a:r>
              <a:rPr lang="he-IL" altLang="he-IL" sz="2800" dirty="0">
                <a:solidFill>
                  <a:srgbClr val="1F497D"/>
                </a:solidFill>
                <a:ea typeface="+mj-ea"/>
                <a:cs typeface="Calibri" panose="020F0502020204030204" pitchFamily="34" charset="0"/>
              </a:rPr>
              <a:t>הקטנת נטל דרישות הביטחון על חברות התעופה בכדי לאפשר התפתחות התעופה הישראלית</a:t>
            </a:r>
          </a:p>
        </p:txBody>
      </p:sp>
    </p:spTree>
    <p:extLst>
      <p:ext uri="{BB962C8B-B14F-4D97-AF65-F5344CB8AC3E}">
        <p14:creationId xmlns:p14="http://schemas.microsoft.com/office/powerpoint/2010/main" val="1915250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טבלה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361904"/>
              </p:ext>
            </p:extLst>
          </p:nvPr>
        </p:nvGraphicFramePr>
        <p:xfrm>
          <a:off x="1411008" y="1587773"/>
          <a:ext cx="9940163" cy="263738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565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74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6639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תיאור המשימה</a:t>
                      </a:r>
                      <a:endParaRPr lang="en-US" sz="13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629" marR="536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תיאור התפוקה</a:t>
                      </a:r>
                      <a:endParaRPr lang="en-US" sz="13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629" marR="536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2080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b="1" kern="1200" baseline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שיפור המקצועיות </a:t>
                      </a: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he-IL" sz="1300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15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שיפור הסטנדרטיזציה בתוך אגפים ובין אגפים</a:t>
                      </a:r>
                      <a:endParaRPr lang="en-US" sz="13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e-IL" sz="1300" b="1" kern="1200" baseline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he-IL" sz="1300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368598"/>
                  </a:ext>
                </a:extLst>
              </a:tr>
              <a:tr h="911552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3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שיפור האינטראקציה מול בעלי העניין</a:t>
                      </a:r>
                      <a:endParaRPr lang="en-US" sz="13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he-IL" sz="1300" baseline="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201" marR="62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מלבן 2"/>
          <p:cNvSpPr/>
          <p:nvPr/>
        </p:nvSpPr>
        <p:spPr>
          <a:xfrm>
            <a:off x="804038" y="378372"/>
            <a:ext cx="10783613" cy="713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e-IL" sz="3000" b="1" dirty="0">
                <a:solidFill>
                  <a:srgbClr val="1F497D"/>
                </a:solidFill>
                <a:cs typeface="Calibri" panose="020F0502020204030204" pitchFamily="34" charset="0"/>
              </a:rPr>
              <a:t>יעד 5:  </a:t>
            </a:r>
            <a:r>
              <a:rPr lang="he-IL" altLang="he-IL" sz="2800" b="1" dirty="0">
                <a:solidFill>
                  <a:srgbClr val="1F497D"/>
                </a:solidFill>
                <a:cs typeface="Calibri" panose="020F0502020204030204" pitchFamily="34" charset="0"/>
              </a:rPr>
              <a:t>שיפור המקצועיות, הסטנדרטיזציה והאינטראקציה מול ציבור בעלי העניין</a:t>
            </a:r>
            <a:endParaRPr lang="he-IL" altLang="he-IL" sz="2800" dirty="0">
              <a:solidFill>
                <a:srgbClr val="1F497D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75005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688</Words>
  <Application>Microsoft Office PowerPoint</Application>
  <PresentationFormat>מסך רחב</PresentationFormat>
  <Paragraphs>71</Paragraphs>
  <Slides>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Wingdings</vt:lpstr>
      <vt:lpstr>ערכת נושא Office</vt:lpstr>
      <vt:lpstr>מצגת של PowerPoint‏</vt:lpstr>
      <vt:lpstr>יעד 1: חתירה להתאמת הרגולציה הישראלית לתקינה הבינלאומית, תוך דגש על הקלת הנטל הרגולטורי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זואי רייכמן</dc:creator>
  <cp:lastModifiedBy>ורד וויטנברג</cp:lastModifiedBy>
  <cp:revision>24</cp:revision>
  <cp:lastPrinted>2021-07-11T13:59:04Z</cp:lastPrinted>
  <dcterms:created xsi:type="dcterms:W3CDTF">2021-05-30T07:25:19Z</dcterms:created>
  <dcterms:modified xsi:type="dcterms:W3CDTF">2022-09-19T15:04:47Z</dcterms:modified>
</cp:coreProperties>
</file>